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A64902E-360A-49D1-808C-3A13CB53E5AC}" type="datetimeFigureOut">
              <a:rPr lang="en-US" smtClean="0"/>
              <a:t>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5432CD-0354-43BB-AAA2-23785A8E840B}" type="slidenum">
              <a:rPr lang="en-US" smtClean="0"/>
              <a:t>‹#›</a:t>
            </a:fld>
            <a:endParaRPr lang="en-US" dirty="0"/>
          </a:p>
        </p:txBody>
      </p:sp>
    </p:spTree>
    <p:extLst>
      <p:ext uri="{BB962C8B-B14F-4D97-AF65-F5344CB8AC3E}">
        <p14:creationId xmlns:p14="http://schemas.microsoft.com/office/powerpoint/2010/main" val="4267133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A64902E-360A-49D1-808C-3A13CB53E5AC}" type="datetimeFigureOut">
              <a:rPr lang="en-US" smtClean="0"/>
              <a:t>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5432CD-0354-43BB-AAA2-23785A8E840B}" type="slidenum">
              <a:rPr lang="en-US" smtClean="0"/>
              <a:t>‹#›</a:t>
            </a:fld>
            <a:endParaRPr lang="en-US" dirty="0"/>
          </a:p>
        </p:txBody>
      </p:sp>
    </p:spTree>
    <p:extLst>
      <p:ext uri="{BB962C8B-B14F-4D97-AF65-F5344CB8AC3E}">
        <p14:creationId xmlns:p14="http://schemas.microsoft.com/office/powerpoint/2010/main" val="990454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A64902E-360A-49D1-808C-3A13CB53E5AC}" type="datetimeFigureOut">
              <a:rPr lang="en-US" smtClean="0"/>
              <a:t>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5432CD-0354-43BB-AAA2-23785A8E840B}"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592251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A64902E-360A-49D1-808C-3A13CB53E5AC}" type="datetimeFigureOut">
              <a:rPr lang="en-US" smtClean="0"/>
              <a:t>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5432CD-0354-43BB-AAA2-23785A8E840B}" type="slidenum">
              <a:rPr lang="en-US" smtClean="0"/>
              <a:t>‹#›</a:t>
            </a:fld>
            <a:endParaRPr lang="en-US" dirty="0"/>
          </a:p>
        </p:txBody>
      </p:sp>
    </p:spTree>
    <p:extLst>
      <p:ext uri="{BB962C8B-B14F-4D97-AF65-F5344CB8AC3E}">
        <p14:creationId xmlns:p14="http://schemas.microsoft.com/office/powerpoint/2010/main" val="41595731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A64902E-360A-49D1-808C-3A13CB53E5AC}" type="datetimeFigureOut">
              <a:rPr lang="en-US" smtClean="0"/>
              <a:t>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5432CD-0354-43BB-AAA2-23785A8E840B}"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664265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A64902E-360A-49D1-808C-3A13CB53E5AC}" type="datetimeFigureOut">
              <a:rPr lang="en-US" smtClean="0"/>
              <a:t>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5432CD-0354-43BB-AAA2-23785A8E840B}" type="slidenum">
              <a:rPr lang="en-US" smtClean="0"/>
              <a:t>‹#›</a:t>
            </a:fld>
            <a:endParaRPr lang="en-US" dirty="0"/>
          </a:p>
        </p:txBody>
      </p:sp>
    </p:spTree>
    <p:extLst>
      <p:ext uri="{BB962C8B-B14F-4D97-AF65-F5344CB8AC3E}">
        <p14:creationId xmlns:p14="http://schemas.microsoft.com/office/powerpoint/2010/main" val="28040213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64902E-360A-49D1-808C-3A13CB53E5AC}" type="datetimeFigureOut">
              <a:rPr lang="en-US" smtClean="0"/>
              <a:t>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5432CD-0354-43BB-AAA2-23785A8E840B}" type="slidenum">
              <a:rPr lang="en-US" smtClean="0"/>
              <a:t>‹#›</a:t>
            </a:fld>
            <a:endParaRPr lang="en-US" dirty="0"/>
          </a:p>
        </p:txBody>
      </p:sp>
    </p:spTree>
    <p:extLst>
      <p:ext uri="{BB962C8B-B14F-4D97-AF65-F5344CB8AC3E}">
        <p14:creationId xmlns:p14="http://schemas.microsoft.com/office/powerpoint/2010/main" val="14197869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64902E-360A-49D1-808C-3A13CB53E5AC}" type="datetimeFigureOut">
              <a:rPr lang="en-US" smtClean="0"/>
              <a:t>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5432CD-0354-43BB-AAA2-23785A8E840B}" type="slidenum">
              <a:rPr lang="en-US" smtClean="0"/>
              <a:t>‹#›</a:t>
            </a:fld>
            <a:endParaRPr lang="en-US" dirty="0"/>
          </a:p>
        </p:txBody>
      </p:sp>
    </p:spTree>
    <p:extLst>
      <p:ext uri="{BB962C8B-B14F-4D97-AF65-F5344CB8AC3E}">
        <p14:creationId xmlns:p14="http://schemas.microsoft.com/office/powerpoint/2010/main" val="3606906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64902E-360A-49D1-808C-3A13CB53E5AC}" type="datetimeFigureOut">
              <a:rPr lang="en-US" smtClean="0"/>
              <a:t>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5432CD-0354-43BB-AAA2-23785A8E840B}" type="slidenum">
              <a:rPr lang="en-US" smtClean="0"/>
              <a:t>‹#›</a:t>
            </a:fld>
            <a:endParaRPr lang="en-US" dirty="0"/>
          </a:p>
        </p:txBody>
      </p:sp>
    </p:spTree>
    <p:extLst>
      <p:ext uri="{BB962C8B-B14F-4D97-AF65-F5344CB8AC3E}">
        <p14:creationId xmlns:p14="http://schemas.microsoft.com/office/powerpoint/2010/main" val="3194053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A64902E-360A-49D1-808C-3A13CB53E5AC}" type="datetimeFigureOut">
              <a:rPr lang="en-US" smtClean="0"/>
              <a:t>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5432CD-0354-43BB-AAA2-23785A8E840B}" type="slidenum">
              <a:rPr lang="en-US" smtClean="0"/>
              <a:t>‹#›</a:t>
            </a:fld>
            <a:endParaRPr lang="en-US" dirty="0"/>
          </a:p>
        </p:txBody>
      </p:sp>
    </p:spTree>
    <p:extLst>
      <p:ext uri="{BB962C8B-B14F-4D97-AF65-F5344CB8AC3E}">
        <p14:creationId xmlns:p14="http://schemas.microsoft.com/office/powerpoint/2010/main" val="3615824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A64902E-360A-49D1-808C-3A13CB53E5AC}" type="datetimeFigureOut">
              <a:rPr lang="en-US" smtClean="0"/>
              <a:t>4/10/2019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E5432CD-0354-43BB-AAA2-23785A8E840B}" type="slidenum">
              <a:rPr lang="en-US" smtClean="0"/>
              <a:t>‹#›</a:t>
            </a:fld>
            <a:endParaRPr lang="en-US" dirty="0"/>
          </a:p>
        </p:txBody>
      </p:sp>
    </p:spTree>
    <p:extLst>
      <p:ext uri="{BB962C8B-B14F-4D97-AF65-F5344CB8AC3E}">
        <p14:creationId xmlns:p14="http://schemas.microsoft.com/office/powerpoint/2010/main" val="1449898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A64902E-360A-49D1-808C-3A13CB53E5AC}" type="datetimeFigureOut">
              <a:rPr lang="en-US" smtClean="0"/>
              <a:t>4/10/2019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E5432CD-0354-43BB-AAA2-23785A8E840B}" type="slidenum">
              <a:rPr lang="en-US" smtClean="0"/>
              <a:t>‹#›</a:t>
            </a:fld>
            <a:endParaRPr lang="en-US" dirty="0"/>
          </a:p>
        </p:txBody>
      </p:sp>
    </p:spTree>
    <p:extLst>
      <p:ext uri="{BB962C8B-B14F-4D97-AF65-F5344CB8AC3E}">
        <p14:creationId xmlns:p14="http://schemas.microsoft.com/office/powerpoint/2010/main" val="789174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A64902E-360A-49D1-808C-3A13CB53E5AC}" type="datetimeFigureOut">
              <a:rPr lang="en-US" smtClean="0"/>
              <a:t>4/10/2019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E5432CD-0354-43BB-AAA2-23785A8E840B}" type="slidenum">
              <a:rPr lang="en-US" smtClean="0"/>
              <a:t>‹#›</a:t>
            </a:fld>
            <a:endParaRPr lang="en-US" dirty="0"/>
          </a:p>
        </p:txBody>
      </p:sp>
    </p:spTree>
    <p:extLst>
      <p:ext uri="{BB962C8B-B14F-4D97-AF65-F5344CB8AC3E}">
        <p14:creationId xmlns:p14="http://schemas.microsoft.com/office/powerpoint/2010/main" val="4056951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64902E-360A-49D1-808C-3A13CB53E5AC}" type="datetimeFigureOut">
              <a:rPr lang="en-US" smtClean="0"/>
              <a:t>4/10/2019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E5432CD-0354-43BB-AAA2-23785A8E840B}" type="slidenum">
              <a:rPr lang="en-US" smtClean="0"/>
              <a:t>‹#›</a:t>
            </a:fld>
            <a:endParaRPr lang="en-US" dirty="0"/>
          </a:p>
        </p:txBody>
      </p:sp>
    </p:spTree>
    <p:extLst>
      <p:ext uri="{BB962C8B-B14F-4D97-AF65-F5344CB8AC3E}">
        <p14:creationId xmlns:p14="http://schemas.microsoft.com/office/powerpoint/2010/main" val="132282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A64902E-360A-49D1-808C-3A13CB53E5AC}" type="datetimeFigureOut">
              <a:rPr lang="en-US" smtClean="0"/>
              <a:t>4/10/2019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E5432CD-0354-43BB-AAA2-23785A8E840B}" type="slidenum">
              <a:rPr lang="en-US" smtClean="0"/>
              <a:t>‹#›</a:t>
            </a:fld>
            <a:endParaRPr lang="en-US" dirty="0"/>
          </a:p>
        </p:txBody>
      </p:sp>
    </p:spTree>
    <p:extLst>
      <p:ext uri="{BB962C8B-B14F-4D97-AF65-F5344CB8AC3E}">
        <p14:creationId xmlns:p14="http://schemas.microsoft.com/office/powerpoint/2010/main" val="2019351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A64902E-360A-49D1-808C-3A13CB53E5AC}" type="datetimeFigureOut">
              <a:rPr lang="en-US" smtClean="0"/>
              <a:t>4/10/2019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E5432CD-0354-43BB-AAA2-23785A8E840B}" type="slidenum">
              <a:rPr lang="en-US" smtClean="0"/>
              <a:t>‹#›</a:t>
            </a:fld>
            <a:endParaRPr lang="en-US" dirty="0"/>
          </a:p>
        </p:txBody>
      </p:sp>
    </p:spTree>
    <p:extLst>
      <p:ext uri="{BB962C8B-B14F-4D97-AF65-F5344CB8AC3E}">
        <p14:creationId xmlns:p14="http://schemas.microsoft.com/office/powerpoint/2010/main" val="43119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A64902E-360A-49D1-808C-3A13CB53E5AC}" type="datetimeFigureOut">
              <a:rPr lang="en-US" smtClean="0"/>
              <a:t>4/10/2019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E5432CD-0354-43BB-AAA2-23785A8E840B}" type="slidenum">
              <a:rPr lang="en-US" smtClean="0"/>
              <a:t>‹#›</a:t>
            </a:fld>
            <a:endParaRPr lang="en-US" dirty="0"/>
          </a:p>
        </p:txBody>
      </p:sp>
    </p:spTree>
    <p:extLst>
      <p:ext uri="{BB962C8B-B14F-4D97-AF65-F5344CB8AC3E}">
        <p14:creationId xmlns:p14="http://schemas.microsoft.com/office/powerpoint/2010/main" val="11966508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Examples of Persuasive Strategies to Analyze</a:t>
            </a:r>
            <a:endParaRPr lang="en-US" dirty="0"/>
          </a:p>
        </p:txBody>
      </p:sp>
      <p:sp>
        <p:nvSpPr>
          <p:cNvPr id="5" name="Content Placeholder 4"/>
          <p:cNvSpPr>
            <a:spLocks noGrp="1"/>
          </p:cNvSpPr>
          <p:nvPr>
            <p:ph idx="1"/>
          </p:nvPr>
        </p:nvSpPr>
        <p:spPr/>
        <p:txBody>
          <a:bodyPr>
            <a:normAutofit lnSpcReduction="10000"/>
          </a:bodyPr>
          <a:lstStyle/>
          <a:p>
            <a:pPr fontAlgn="base"/>
            <a:r>
              <a:rPr lang="en-US" b="1" dirty="0"/>
              <a:t>Ethos</a:t>
            </a:r>
            <a:r>
              <a:rPr lang="en-US" dirty="0"/>
              <a:t> – An appeal to authority aiming to establish the credibility of a speaker or source. For example, a writer might say “As a </a:t>
            </a:r>
            <a:r>
              <a:rPr lang="en-US" dirty="0" smtClean="0"/>
              <a:t>veterinarian…” </a:t>
            </a:r>
            <a:r>
              <a:rPr lang="en-US" dirty="0"/>
              <a:t>or “a Harvard University study…” or “a constitutional scholar</a:t>
            </a:r>
            <a:r>
              <a:rPr lang="en-US" dirty="0" smtClean="0"/>
              <a:t>….”.  An appeal to the ethical nature of an argument.</a:t>
            </a:r>
            <a:endParaRPr lang="en-US" dirty="0"/>
          </a:p>
          <a:p>
            <a:pPr fontAlgn="base"/>
            <a:r>
              <a:rPr lang="en-US" b="1" dirty="0"/>
              <a:t>Pathos</a:t>
            </a:r>
            <a:r>
              <a:rPr lang="en-US" dirty="0"/>
              <a:t> – An appeal to the reader’s emotions. They’re trying to make you FEEL something. Angry, perhaps. Guilty. Sad. Jealous. The list goes on…</a:t>
            </a:r>
          </a:p>
          <a:p>
            <a:pPr fontAlgn="base"/>
            <a:r>
              <a:rPr lang="en-US" b="1" dirty="0"/>
              <a:t>Logos</a:t>
            </a:r>
            <a:r>
              <a:rPr lang="en-US" dirty="0"/>
              <a:t> – An appeal to logic. When the author makes logical connections between ideas, that’s logos. IF this happens, THEN this happens. Things like that.</a:t>
            </a:r>
          </a:p>
          <a:p>
            <a:pPr fontAlgn="base"/>
            <a:r>
              <a:rPr lang="en-US" b="1" dirty="0"/>
              <a:t>Anecdote</a:t>
            </a:r>
            <a:r>
              <a:rPr lang="en-US" dirty="0"/>
              <a:t> – A short personal story.</a:t>
            </a:r>
          </a:p>
          <a:p>
            <a:pPr fontAlgn="base"/>
            <a:r>
              <a:rPr lang="en-US" b="1" dirty="0"/>
              <a:t>Allusion</a:t>
            </a:r>
            <a:r>
              <a:rPr lang="en-US" dirty="0"/>
              <a:t> – A reference to a book, movie, song, etc.</a:t>
            </a:r>
          </a:p>
          <a:p>
            <a:pPr fontAlgn="base"/>
            <a:r>
              <a:rPr lang="en-US" b="1" dirty="0"/>
              <a:t>Testimony</a:t>
            </a:r>
            <a:r>
              <a:rPr lang="en-US" dirty="0"/>
              <a:t> – Quoting from people who have something to say about the issue.</a:t>
            </a:r>
          </a:p>
          <a:p>
            <a:endParaRPr lang="en-US" dirty="0"/>
          </a:p>
        </p:txBody>
      </p:sp>
    </p:spTree>
    <p:extLst>
      <p:ext uri="{BB962C8B-B14F-4D97-AF65-F5344CB8AC3E}">
        <p14:creationId xmlns:p14="http://schemas.microsoft.com/office/powerpoint/2010/main" val="1073976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26366"/>
          </a:xfrm>
        </p:spPr>
        <p:txBody>
          <a:bodyPr/>
          <a:lstStyle/>
          <a:p>
            <a:endParaRPr lang="en-US" dirty="0"/>
          </a:p>
        </p:txBody>
      </p:sp>
      <p:sp>
        <p:nvSpPr>
          <p:cNvPr id="3" name="Content Placeholder 2"/>
          <p:cNvSpPr>
            <a:spLocks noGrp="1"/>
          </p:cNvSpPr>
          <p:nvPr>
            <p:ph idx="1"/>
          </p:nvPr>
        </p:nvSpPr>
        <p:spPr/>
        <p:txBody>
          <a:bodyPr>
            <a:normAutofit/>
          </a:bodyPr>
          <a:lstStyle/>
          <a:p>
            <a:pPr fontAlgn="base"/>
            <a:r>
              <a:rPr lang="en-US" b="1" dirty="0">
                <a:solidFill>
                  <a:srgbClr val="7030A0"/>
                </a:solidFill>
              </a:rPr>
              <a:t>Statistics and Data</a:t>
            </a:r>
            <a:r>
              <a:rPr lang="en-US" dirty="0"/>
              <a:t> – Using facts and figures. Often accompanied by logos.</a:t>
            </a:r>
          </a:p>
          <a:p>
            <a:pPr fontAlgn="base"/>
            <a:r>
              <a:rPr lang="en-US" b="1" dirty="0">
                <a:solidFill>
                  <a:srgbClr val="7030A0"/>
                </a:solidFill>
              </a:rPr>
              <a:t>Rhetorical Questions</a:t>
            </a:r>
            <a:r>
              <a:rPr lang="en-US" dirty="0"/>
              <a:t> – Asking questions to make the reader think.</a:t>
            </a:r>
          </a:p>
          <a:p>
            <a:pPr fontAlgn="base"/>
            <a:r>
              <a:rPr lang="en-US" b="1" dirty="0"/>
              <a:t>Metaphor</a:t>
            </a:r>
            <a:r>
              <a:rPr lang="en-US" dirty="0"/>
              <a:t> – Saying one thing IS another thing.</a:t>
            </a:r>
          </a:p>
          <a:p>
            <a:pPr fontAlgn="base"/>
            <a:r>
              <a:rPr lang="en-US" b="1" dirty="0"/>
              <a:t>Simile</a:t>
            </a:r>
            <a:r>
              <a:rPr lang="en-US" dirty="0"/>
              <a:t> – Saying one thing is LIKE another thing.</a:t>
            </a:r>
          </a:p>
          <a:p>
            <a:pPr fontAlgn="base"/>
            <a:r>
              <a:rPr lang="en-US" b="1" dirty="0"/>
              <a:t>Personification</a:t>
            </a:r>
            <a:r>
              <a:rPr lang="en-US" dirty="0"/>
              <a:t> – Giving a nonhuman thing human qualities.</a:t>
            </a:r>
          </a:p>
          <a:p>
            <a:pPr fontAlgn="base"/>
            <a:r>
              <a:rPr lang="en-US" b="1" dirty="0"/>
              <a:t>Hyperbole</a:t>
            </a:r>
            <a:r>
              <a:rPr lang="en-US" dirty="0"/>
              <a:t> – Exaggeration</a:t>
            </a:r>
          </a:p>
          <a:p>
            <a:pPr fontAlgn="base"/>
            <a:r>
              <a:rPr lang="en-US" b="1" dirty="0"/>
              <a:t>Understatement</a:t>
            </a:r>
            <a:r>
              <a:rPr lang="en-US" dirty="0"/>
              <a:t> – Making something sound much less than it is.</a:t>
            </a:r>
          </a:p>
          <a:p>
            <a:pPr fontAlgn="base"/>
            <a:r>
              <a:rPr lang="en-US" b="1" dirty="0"/>
              <a:t>Symbolism</a:t>
            </a:r>
            <a:r>
              <a:rPr lang="en-US" dirty="0"/>
              <a:t> – One thing represents something else.</a:t>
            </a:r>
          </a:p>
          <a:p>
            <a:pPr fontAlgn="base"/>
            <a:r>
              <a:rPr lang="en-US" b="1" dirty="0"/>
              <a:t>Imagery</a:t>
            </a:r>
            <a:r>
              <a:rPr lang="en-US" dirty="0"/>
              <a:t> – Language that appeals to the senses, most often visual</a:t>
            </a:r>
          </a:p>
          <a:p>
            <a:endParaRPr lang="en-US" dirty="0"/>
          </a:p>
        </p:txBody>
      </p:sp>
    </p:spTree>
    <p:extLst>
      <p:ext uri="{BB962C8B-B14F-4D97-AF65-F5344CB8AC3E}">
        <p14:creationId xmlns:p14="http://schemas.microsoft.com/office/powerpoint/2010/main" val="2444425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99893"/>
          </a:xfrm>
        </p:spPr>
        <p:txBody>
          <a:bodyPr>
            <a:normAutofit fontScale="90000"/>
          </a:bodyPr>
          <a:lstStyle/>
          <a:p>
            <a:endParaRPr lang="en-US" dirty="0"/>
          </a:p>
        </p:txBody>
      </p:sp>
      <p:sp>
        <p:nvSpPr>
          <p:cNvPr id="3" name="Content Placeholder 2"/>
          <p:cNvSpPr>
            <a:spLocks noGrp="1"/>
          </p:cNvSpPr>
          <p:nvPr>
            <p:ph idx="1"/>
          </p:nvPr>
        </p:nvSpPr>
        <p:spPr>
          <a:xfrm>
            <a:off x="838200" y="1209964"/>
            <a:ext cx="10515600" cy="4966999"/>
          </a:xfrm>
        </p:spPr>
        <p:txBody>
          <a:bodyPr>
            <a:normAutofit lnSpcReduction="10000"/>
          </a:bodyPr>
          <a:lstStyle/>
          <a:p>
            <a:pPr fontAlgn="base"/>
            <a:r>
              <a:rPr lang="en-US" b="1" dirty="0">
                <a:solidFill>
                  <a:srgbClr val="FF0000"/>
                </a:solidFill>
              </a:rPr>
              <a:t>Diction</a:t>
            </a:r>
            <a:r>
              <a:rPr lang="en-US" dirty="0">
                <a:solidFill>
                  <a:srgbClr val="FF0000"/>
                </a:solidFill>
              </a:rPr>
              <a:t> </a:t>
            </a:r>
            <a:r>
              <a:rPr lang="en-US" dirty="0"/>
              <a:t>– Word choice. Diction can be HIGH and fancy or LOW and informal. Writers can also use specific words for their DENOTATIVE (dictionary definition) meanings or their CONNOTATIVE (associative) meanings. It’s important to consider these things if you choose to analyze word choice</a:t>
            </a:r>
            <a:r>
              <a:rPr lang="en-US" dirty="0" smtClean="0"/>
              <a:t>. (What kind?)</a:t>
            </a:r>
            <a:endParaRPr lang="en-US" dirty="0"/>
          </a:p>
          <a:p>
            <a:pPr fontAlgn="base"/>
            <a:r>
              <a:rPr lang="en-US" b="1" dirty="0"/>
              <a:t>Slang</a:t>
            </a:r>
            <a:r>
              <a:rPr lang="en-US" dirty="0"/>
              <a:t> – A type of informal diction, often regional.</a:t>
            </a:r>
          </a:p>
          <a:p>
            <a:pPr fontAlgn="base"/>
            <a:r>
              <a:rPr lang="en-US" b="1" dirty="0"/>
              <a:t>Jargon</a:t>
            </a:r>
            <a:r>
              <a:rPr lang="en-US" dirty="0"/>
              <a:t> – Specialized language.</a:t>
            </a:r>
          </a:p>
          <a:p>
            <a:pPr fontAlgn="base"/>
            <a:r>
              <a:rPr lang="en-US" b="1" dirty="0"/>
              <a:t>Alliteration</a:t>
            </a:r>
            <a:r>
              <a:rPr lang="en-US" dirty="0"/>
              <a:t> – Several words that share the same first letter.</a:t>
            </a:r>
          </a:p>
          <a:p>
            <a:pPr fontAlgn="base"/>
            <a:r>
              <a:rPr lang="en-US" b="1" dirty="0"/>
              <a:t>Assonance</a:t>
            </a:r>
            <a:r>
              <a:rPr lang="en-US" dirty="0"/>
              <a:t> – Repeated vowel sounds.</a:t>
            </a:r>
          </a:p>
          <a:p>
            <a:pPr fontAlgn="base"/>
            <a:r>
              <a:rPr lang="en-US" b="1" dirty="0">
                <a:solidFill>
                  <a:srgbClr val="FF0000"/>
                </a:solidFill>
              </a:rPr>
              <a:t>Syntax</a:t>
            </a:r>
            <a:r>
              <a:rPr lang="en-US" dirty="0"/>
              <a:t> – Sentence structure</a:t>
            </a:r>
            <a:r>
              <a:rPr lang="en-US" dirty="0" smtClean="0"/>
              <a:t>. (What kind?)</a:t>
            </a:r>
            <a:endParaRPr lang="en-US" dirty="0"/>
          </a:p>
          <a:p>
            <a:pPr fontAlgn="base"/>
            <a:r>
              <a:rPr lang="en-US" b="1" dirty="0">
                <a:solidFill>
                  <a:srgbClr val="7030A0"/>
                </a:solidFill>
              </a:rPr>
              <a:t>Repetition</a:t>
            </a:r>
            <a:r>
              <a:rPr lang="en-US" dirty="0"/>
              <a:t> – Mentioning a word or phrase several times. ANAPHORA refers to lines beginning with the same word or phrase.</a:t>
            </a:r>
          </a:p>
          <a:p>
            <a:pPr fontAlgn="base"/>
            <a:r>
              <a:rPr lang="en-US" b="1" dirty="0"/>
              <a:t>Parallelism</a:t>
            </a:r>
            <a:r>
              <a:rPr lang="en-US" dirty="0"/>
              <a:t> – Writing constructed in a similar, symmetrical manner.</a:t>
            </a:r>
          </a:p>
          <a:p>
            <a:pPr fontAlgn="base"/>
            <a:r>
              <a:rPr lang="en-US" b="1" dirty="0"/>
              <a:t>Juxtaposition</a:t>
            </a:r>
            <a:r>
              <a:rPr lang="en-US" dirty="0"/>
              <a:t> – Holding two things up to compare or contrast them.</a:t>
            </a:r>
          </a:p>
          <a:p>
            <a:pPr fontAlgn="base"/>
            <a:r>
              <a:rPr lang="en-US" b="1" dirty="0"/>
              <a:t>Antithesis</a:t>
            </a:r>
            <a:r>
              <a:rPr lang="en-US" dirty="0"/>
              <a:t> – Mentioning one thing and its opposite.</a:t>
            </a:r>
          </a:p>
          <a:p>
            <a:endParaRPr lang="en-US" dirty="0"/>
          </a:p>
        </p:txBody>
      </p:sp>
    </p:spTree>
    <p:extLst>
      <p:ext uri="{BB962C8B-B14F-4D97-AF65-F5344CB8AC3E}">
        <p14:creationId xmlns:p14="http://schemas.microsoft.com/office/powerpoint/2010/main" val="162125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fontAlgn="base"/>
            <a:r>
              <a:rPr lang="en-US" b="1" dirty="0" smtClean="0"/>
              <a:t>Analogy</a:t>
            </a:r>
            <a:r>
              <a:rPr lang="en-US" dirty="0"/>
              <a:t> – A comparison between two things, typically to explain function. Usually one thing is more complicated and the other is simple and common.</a:t>
            </a:r>
          </a:p>
          <a:p>
            <a:pPr fontAlgn="base"/>
            <a:r>
              <a:rPr lang="en-US" b="1" dirty="0"/>
              <a:t>Inclusive Language</a:t>
            </a:r>
            <a:r>
              <a:rPr lang="en-US" dirty="0"/>
              <a:t> – Words that make the reader feel part of a group. “We” is an obvious one.</a:t>
            </a:r>
          </a:p>
          <a:p>
            <a:pPr fontAlgn="base"/>
            <a:r>
              <a:rPr lang="en-US" b="1" dirty="0">
                <a:solidFill>
                  <a:srgbClr val="FF0000"/>
                </a:solidFill>
              </a:rPr>
              <a:t>Tone</a:t>
            </a:r>
            <a:r>
              <a:rPr lang="en-US" dirty="0">
                <a:solidFill>
                  <a:srgbClr val="FF0000"/>
                </a:solidFill>
              </a:rPr>
              <a:t> –</a:t>
            </a:r>
            <a:r>
              <a:rPr lang="en-US" dirty="0"/>
              <a:t> The way the author’s voice sounds. Is he silly? Sarcastic? Desperate? Etc.</a:t>
            </a:r>
          </a:p>
          <a:p>
            <a:pPr fontAlgn="base"/>
            <a:r>
              <a:rPr lang="en-US" b="1" dirty="0"/>
              <a:t>Humor</a:t>
            </a:r>
            <a:r>
              <a:rPr lang="en-US" dirty="0"/>
              <a:t> – Jokes and funny language.</a:t>
            </a:r>
          </a:p>
          <a:p>
            <a:pPr fontAlgn="base"/>
            <a:r>
              <a:rPr lang="en-US" b="1" dirty="0">
                <a:solidFill>
                  <a:srgbClr val="7030A0"/>
                </a:solidFill>
              </a:rPr>
              <a:t>Irony</a:t>
            </a:r>
            <a:r>
              <a:rPr lang="en-US" dirty="0"/>
              <a:t> – Situational irony: the opposite thing happens from what is expected. Dramatic irony: The reader knows more than the speaker or those being spoken about. Verbal irony: Saying one thing and meaning the opposite.</a:t>
            </a:r>
          </a:p>
          <a:p>
            <a:endParaRPr lang="en-US" dirty="0"/>
          </a:p>
        </p:txBody>
      </p:sp>
    </p:spTree>
    <p:extLst>
      <p:ext uri="{BB962C8B-B14F-4D97-AF65-F5344CB8AC3E}">
        <p14:creationId xmlns:p14="http://schemas.microsoft.com/office/powerpoint/2010/main" val="1269129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233</TotalTime>
  <Words>12</Words>
  <Application>Microsoft Office PowerPoint</Application>
  <PresentationFormat>Widescreen</PresentationFormat>
  <Paragraphs>31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Trebuchet MS</vt:lpstr>
      <vt:lpstr>Wingdings 3</vt:lpstr>
      <vt:lpstr>Facet</vt:lpstr>
      <vt:lpstr>Examples of Persuasive Strategies to Analyze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Examples of Persuasive Strategies to Analyze</dc:title>
  <dc:creator>Maloney, Traci</dc:creator>
  <cp:lastModifiedBy>Maloney, Traci</cp:lastModifiedBy>
  <cp:revision>6</cp:revision>
  <dcterms:created xsi:type="dcterms:W3CDTF">2019-04-10T20:06:18Z</dcterms:created>
  <dcterms:modified xsi:type="dcterms:W3CDTF">2019-04-11T00:00:17Z</dcterms:modified>
</cp:coreProperties>
</file>